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8"/>
  </p:notesMasterIdLst>
  <p:handoutMasterIdLst>
    <p:handoutMasterId r:id="rId9"/>
  </p:handoutMasterIdLst>
  <p:sldIdLst>
    <p:sldId id="261" r:id="rId6"/>
    <p:sldId id="262" r:id="rId7"/>
  </p:sldIdLst>
  <p:sldSz cx="7559675" cy="10691813"/>
  <p:notesSz cx="6858000" cy="9144000"/>
  <p:embeddedFontLst>
    <p:embeddedFont>
      <p:font typeface="Gotham Black" charset="0"/>
      <p:bold r:id="rId10"/>
    </p:embeddedFont>
    <p:embeddedFont>
      <p:font typeface="Gotham Bold" charset="0"/>
      <p:regular r:id="rId11"/>
      <p:italic r:id="rId12"/>
    </p:embeddedFont>
    <p:embeddedFont>
      <p:font typeface="Gotham Book" charset="0"/>
      <p:regular r:id="rId13"/>
      <p:italic r:id="rId14"/>
    </p:embeddedFont>
    <p:embeddedFont>
      <p:font typeface="Gotham Medium" charset="0"/>
      <p:regular r:id="rId15"/>
      <p:italic r:id="rId16"/>
    </p:embeddedFont>
  </p:embeddedFontLst>
  <p:custDataLst>
    <p:tags r:id="rId17"/>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modSld">
      <pc:chgData name="Millie Webb/IRL" userId="23a0f904-803f-4e65-906a-5f6213346ec9" providerId="ADAL" clId="{6C454235-6FFD-40D3-A6F8-41607B3DCC2B}" dt="2026-02-10T16:13:06.790" v="34" actId="20577"/>
      <pc:docMkLst>
        <pc:docMk/>
      </pc:docMkLst>
      <pc:sldChg chg="modSp mod">
        <pc:chgData name="Millie Webb/IRL" userId="23a0f904-803f-4e65-906a-5f6213346ec9" providerId="ADAL" clId="{6C454235-6FFD-40D3-A6F8-41607B3DCC2B}" dt="2026-02-10T16:12:45.139" v="16" actId="20577"/>
        <pc:sldMkLst>
          <pc:docMk/>
          <pc:sldMk cId="2893494912" sldId="261"/>
        </pc:sldMkLst>
        <pc:spChg chg="mod">
          <ac:chgData name="Millie Webb/IRL" userId="23a0f904-803f-4e65-906a-5f6213346ec9" providerId="ADAL" clId="{6C454235-6FFD-40D3-A6F8-41607B3DCC2B}" dt="2026-02-10T16:11:41.400" v="1" actId="20577"/>
          <ac:spMkLst>
            <pc:docMk/>
            <pc:sldMk cId="2893494912" sldId="261"/>
            <ac:spMk id="11" creationId="{1C76A3F8-3DDB-60D4-A41A-2A052168E2DD}"/>
          </ac:spMkLst>
        </pc:spChg>
        <pc:spChg chg="mod">
          <ac:chgData name="Millie Webb/IRL" userId="23a0f904-803f-4e65-906a-5f6213346ec9" providerId="ADAL" clId="{6C454235-6FFD-40D3-A6F8-41607B3DCC2B}" dt="2026-02-10T16:11:46.534" v="3" actId="20577"/>
          <ac:spMkLst>
            <pc:docMk/>
            <pc:sldMk cId="2893494912" sldId="261"/>
            <ac:spMk id="74" creationId="{9CF61AFB-3DDB-D3E1-EEB7-886E83DD8C25}"/>
          </ac:spMkLst>
        </pc:spChg>
        <pc:spChg chg="mod">
          <ac:chgData name="Millie Webb/IRL" userId="23a0f904-803f-4e65-906a-5f6213346ec9" providerId="ADAL" clId="{6C454235-6FFD-40D3-A6F8-41607B3DCC2B}" dt="2026-02-10T16:12:45.139" v="16" actId="20577"/>
          <ac:spMkLst>
            <pc:docMk/>
            <pc:sldMk cId="2893494912" sldId="261"/>
            <ac:spMk id="96" creationId="{47DCD9FC-A480-396E-5207-FF575B5ADE0C}"/>
          </ac:spMkLst>
        </pc:spChg>
      </pc:sldChg>
      <pc:sldChg chg="modSp mod">
        <pc:chgData name="Millie Webb/IRL" userId="23a0f904-803f-4e65-906a-5f6213346ec9" providerId="ADAL" clId="{6C454235-6FFD-40D3-A6F8-41607B3DCC2B}" dt="2026-02-10T16:13:06.790" v="34" actId="20577"/>
        <pc:sldMkLst>
          <pc:docMk/>
          <pc:sldMk cId="3506169607" sldId="262"/>
        </pc:sldMkLst>
        <pc:spChg chg="mod">
          <ac:chgData name="Millie Webb/IRL" userId="23a0f904-803f-4e65-906a-5f6213346ec9" providerId="ADAL" clId="{6C454235-6FFD-40D3-A6F8-41607B3DCC2B}" dt="2026-02-10T16:13:06.790" v="34" actId="20577"/>
          <ac:spMkLst>
            <pc:docMk/>
            <pc:sldMk cId="3506169607" sldId="262"/>
            <ac:spMk id="6" creationId="{4B046339-109C-FEBE-374E-FBFD58E357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10/02/2026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10/02/2026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namay.Gilsenan@cushwake.com" TargetMode="External"/><Relationship Id="rId2" Type="http://schemas.openxmlformats.org/officeDocument/2006/relationships/hyperlink" Target="mailto:Karl.Stewart@cushwake.com"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412279" y="5289588"/>
            <a:ext cx="941843" cy="282564"/>
          </a:xfrm>
        </p:spPr>
        <p:txBody>
          <a:bodyPr/>
          <a:lstStyle/>
          <a:p>
            <a:r>
              <a:rPr lang="en-US"/>
              <a:t>To let</a:t>
            </a:r>
          </a:p>
        </p:txBody>
      </p:sp>
      <p:sp>
        <p:nvSpPr>
          <p:cNvPr id="11" name="Text Placeholder 10">
            <a:extLst>
              <a:ext uri="{FF2B5EF4-FFF2-40B4-BE49-F238E27FC236}">
                <a16:creationId xmlns:a16="http://schemas.microsoft.com/office/drawing/2014/main" id="{1C76A3F8-3DDB-60D4-A41A-2A052168E2DD}"/>
              </a:ext>
            </a:extLst>
          </p:cNvPr>
          <p:cNvSpPr>
            <a:spLocks noGrp="1"/>
          </p:cNvSpPr>
          <p:nvPr>
            <p:ph type="body" sz="quarter" idx="20"/>
          </p:nvPr>
        </p:nvSpPr>
        <p:spPr>
          <a:xfrm>
            <a:off x="2171700" y="778675"/>
            <a:ext cx="4875692" cy="189283"/>
          </a:xfrm>
        </p:spPr>
        <p:txBody>
          <a:bodyPr wrap="square" lIns="0" tIns="0" rIns="0" bIns="0" anchor="t">
            <a:spAutoFit/>
          </a:bodyPr>
          <a:lstStyle/>
          <a:p>
            <a:r>
              <a:rPr lang="en-US" dirty="0"/>
              <a:t>Unit 3, Block D, Marina Village, Greystones, Co. Wicklow</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88637" y="5671288"/>
            <a:ext cx="7127707" cy="488358"/>
          </a:xfrm>
        </p:spPr>
        <p:txBody>
          <a:bodyPr wrap="square" lIns="0" tIns="0" rIns="0" bIns="0" anchor="t">
            <a:noAutofit/>
          </a:bodyPr>
          <a:lstStyle/>
          <a:p>
            <a:r>
              <a:rPr lang="en-US" sz="2000" dirty="0"/>
              <a:t>Unit 3, Block D, Marina Village, Greystones, Co. Wicklow</a:t>
            </a:r>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385837" y="6309598"/>
            <a:ext cx="4482466" cy="1616229"/>
          </a:xfrm>
        </p:spPr>
        <p:txBody>
          <a:bodyPr wrap="square" lIns="0" tIns="0" rIns="0" bIns="0" anchor="t">
            <a:noAutofit/>
          </a:bodyPr>
          <a:lstStyle/>
          <a:p>
            <a:r>
              <a:rPr lang="en-AU" sz="1400" b="1" dirty="0">
                <a:solidFill>
                  <a:srgbClr val="002060"/>
                </a:solidFill>
                <a:latin typeface="+mn-lt"/>
              </a:rPr>
              <a:t>Property Highlights</a:t>
            </a:r>
          </a:p>
          <a:p>
            <a:pPr marL="113030" lvl="3" indent="-113030"/>
            <a:r>
              <a:rPr lang="en-US" sz="1000" dirty="0">
                <a:solidFill>
                  <a:srgbClr val="002060"/>
                </a:solidFill>
              </a:rPr>
              <a:t>Opportunity to acquire retail space located in the highly sought after Marina Village development in Greystones.</a:t>
            </a:r>
          </a:p>
          <a:p>
            <a:pPr marL="113030" lvl="3" indent="-113030"/>
            <a:r>
              <a:rPr lang="en-US" sz="1000" dirty="0">
                <a:solidFill>
                  <a:srgbClr val="002060"/>
                </a:solidFill>
              </a:rPr>
              <a:t>The unit currently measures approx. 1,690 sq ft. (157sq.m.)</a:t>
            </a:r>
          </a:p>
          <a:p>
            <a:pPr marL="113030" lvl="3" indent="-113030"/>
            <a:r>
              <a:rPr lang="en-US" sz="1000" dirty="0">
                <a:solidFill>
                  <a:srgbClr val="002060"/>
                </a:solidFill>
              </a:rPr>
              <a:t> Suitable for a variety of uses (subject to planning permission).</a:t>
            </a:r>
          </a:p>
          <a:p>
            <a:pPr marL="113030" lvl="3" indent="-113030"/>
            <a:r>
              <a:rPr lang="en-US" sz="1000" dirty="0">
                <a:solidFill>
                  <a:srgbClr val="002060"/>
                </a:solidFill>
              </a:rPr>
              <a:t> Located a short walk from Greystones Village with ample transportation networks serving the area. </a:t>
            </a:r>
          </a:p>
          <a:p>
            <a:pPr marL="113030" lvl="3" indent="-113030"/>
            <a:endParaRPr lang="en-US" sz="1000" dirty="0"/>
          </a:p>
          <a:p>
            <a:pPr marL="0" lvl="3" indent="0">
              <a:buNone/>
            </a:pPr>
            <a:endParaRPr lang="en-US" sz="1000" dirty="0"/>
          </a:p>
          <a:p>
            <a:pPr marL="0" lvl="3" indent="0">
              <a:buNone/>
            </a:pPr>
            <a:endParaRPr lang="en-US" sz="1200" dirty="0"/>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115440" y="8075780"/>
            <a:ext cx="2400904" cy="1687198"/>
          </a:xfrm>
          <a:prstGeom prst="rect">
            <a:avLst/>
          </a:prstGeom>
        </p:spPr>
        <p:txBody>
          <a:bodyPr lIns="0" tIns="0" rIns="0" bIns="0" anchor="t">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000" b="1" dirty="0">
                <a:solidFill>
                  <a:srgbClr val="002060"/>
                </a:solidFill>
                <a:latin typeface="Gotham Book"/>
                <a:cs typeface="+mn-cs"/>
              </a:rPr>
              <a:t>Karl Stewart</a:t>
            </a:r>
          </a:p>
          <a:p>
            <a:pPr defTabSz="914400">
              <a:lnSpc>
                <a:spcPct val="100000"/>
              </a:lnSpc>
              <a:defRPr/>
            </a:pPr>
            <a:r>
              <a:rPr lang="en-US" sz="1000" dirty="0">
                <a:solidFill>
                  <a:srgbClr val="000000"/>
                </a:solidFill>
                <a:latin typeface="Gotham Book"/>
                <a:cs typeface="+mn-cs"/>
              </a:rPr>
              <a:t>Email: </a:t>
            </a:r>
            <a:r>
              <a:rPr lang="en-US" sz="1000" dirty="0">
                <a:solidFill>
                  <a:srgbClr val="000000"/>
                </a:solidFill>
                <a:latin typeface="Gotham Book"/>
                <a:cs typeface="+mn-cs"/>
                <a:hlinkClick r:id="rId2"/>
              </a:rPr>
              <a:t>Karl.Stewart@cushwake.com</a:t>
            </a:r>
          </a:p>
          <a:p>
            <a:pPr defTabSz="914400">
              <a:lnSpc>
                <a:spcPct val="100000"/>
              </a:lnSpc>
              <a:defRPr/>
            </a:pPr>
            <a:r>
              <a:rPr lang="en-US" sz="1000" dirty="0">
                <a:solidFill>
                  <a:srgbClr val="000000"/>
                </a:solidFill>
                <a:latin typeface="Gotham Book"/>
                <a:cs typeface="+mn-cs"/>
              </a:rPr>
              <a:t>Tel: +353 1 639 9347</a:t>
            </a:r>
          </a:p>
          <a:p>
            <a:pPr defTabSz="914400">
              <a:lnSpc>
                <a:spcPct val="100000"/>
              </a:lnSpc>
              <a:defRPr/>
            </a:pPr>
            <a:endParaRPr lang="en-US" sz="1000" dirty="0">
              <a:solidFill>
                <a:srgbClr val="000000"/>
              </a:solidFill>
              <a:latin typeface="Gotham Book"/>
              <a:cs typeface="+mn-cs"/>
            </a:endParaRPr>
          </a:p>
          <a:p>
            <a:pPr defTabSz="914400">
              <a:lnSpc>
                <a:spcPct val="100000"/>
              </a:lnSpc>
              <a:defRPr/>
            </a:pPr>
            <a:r>
              <a:rPr lang="en-US" sz="1000" b="1" dirty="0">
                <a:solidFill>
                  <a:srgbClr val="002060"/>
                </a:solidFill>
                <a:latin typeface="Gotham Book"/>
                <a:cs typeface="+mn-cs"/>
              </a:rPr>
              <a:t>Anna May Gilsenan</a:t>
            </a:r>
          </a:p>
          <a:p>
            <a:pPr defTabSz="914400">
              <a:lnSpc>
                <a:spcPct val="100000"/>
              </a:lnSpc>
              <a:defRPr/>
            </a:pPr>
            <a:r>
              <a:rPr lang="en-US" sz="1000" b="1" dirty="0">
                <a:solidFill>
                  <a:srgbClr val="000000"/>
                </a:solidFill>
                <a:latin typeface="Gotham Book"/>
                <a:cs typeface="+mn-cs"/>
              </a:rPr>
              <a:t>Email: </a:t>
            </a:r>
            <a:r>
              <a:rPr lang="en-US" sz="1000" b="1" dirty="0">
                <a:solidFill>
                  <a:srgbClr val="000000"/>
                </a:solidFill>
                <a:latin typeface="Gotham Book"/>
                <a:cs typeface="+mn-cs"/>
                <a:hlinkClick r:id="rId3"/>
              </a:rPr>
              <a:t>Annamay.Gilsenan@cushwake.com</a:t>
            </a:r>
            <a:endParaRPr lang="en-US" sz="1000" b="1" dirty="0">
              <a:solidFill>
                <a:srgbClr val="000000"/>
              </a:solidFill>
              <a:latin typeface="Gotham Book"/>
              <a:cs typeface="+mn-cs"/>
            </a:endParaRPr>
          </a:p>
          <a:p>
            <a:pPr defTabSz="914400">
              <a:lnSpc>
                <a:spcPct val="100000"/>
              </a:lnSpc>
              <a:defRPr/>
            </a:pPr>
            <a:r>
              <a:rPr lang="en-US" sz="1000" b="1" dirty="0">
                <a:solidFill>
                  <a:srgbClr val="000000"/>
                </a:solidFill>
                <a:latin typeface="Gotham Book"/>
                <a:cs typeface="+mn-cs"/>
              </a:rPr>
              <a:t>Tel: +353 86 833 9396</a:t>
            </a:r>
          </a:p>
        </p:txBody>
      </p:sp>
      <p:sp>
        <p:nvSpPr>
          <p:cNvPr id="12" name="TextBox 11">
            <a:extLst>
              <a:ext uri="{FF2B5EF4-FFF2-40B4-BE49-F238E27FC236}">
                <a16:creationId xmlns:a16="http://schemas.microsoft.com/office/drawing/2014/main" id="{56D27408-ED29-F315-A9EA-FA310E7FAA35}"/>
              </a:ext>
            </a:extLst>
          </p:cNvPr>
          <p:cNvSpPr txBox="1"/>
          <p:nvPr/>
        </p:nvSpPr>
        <p:spPr>
          <a:xfrm>
            <a:off x="412279" y="7832914"/>
            <a:ext cx="4494731" cy="1585049"/>
          </a:xfrm>
          <a:prstGeom prst="rect">
            <a:avLst/>
          </a:prstGeom>
          <a:noFill/>
        </p:spPr>
        <p:txBody>
          <a:bodyPr wrap="square" lIns="0" tIns="0" rIns="0" bIns="0" rtlCol="0">
            <a:spAutoFit/>
          </a:bodyPr>
          <a:lstStyle/>
          <a:p>
            <a:pPr>
              <a:spcAft>
                <a:spcPts val="600"/>
              </a:spcAft>
            </a:pPr>
            <a:r>
              <a:rPr lang="en-US" sz="1400" b="1" dirty="0">
                <a:solidFill>
                  <a:srgbClr val="002060"/>
                </a:solidFill>
              </a:rPr>
              <a:t>Location</a:t>
            </a:r>
          </a:p>
          <a:p>
            <a:pPr>
              <a:spcAft>
                <a:spcPts val="600"/>
              </a:spcAft>
            </a:pPr>
            <a:r>
              <a:rPr lang="en-US" sz="1050" dirty="0">
                <a:solidFill>
                  <a:srgbClr val="002060"/>
                </a:solidFill>
              </a:rPr>
              <a:t>Marina Village boasts a convenient location, just a short walk from the lively Greystones Village. The area attracts both local and international visitors due to its range of sports and leisure amenities, including South Beach, Greystones </a:t>
            </a:r>
            <a:r>
              <a:rPr lang="en-US" sz="1050" dirty="0" err="1">
                <a:solidFill>
                  <a:srgbClr val="002060"/>
                </a:solidFill>
              </a:rPr>
              <a:t>Harbour</a:t>
            </a:r>
            <a:r>
              <a:rPr lang="en-US" sz="1050" dirty="0">
                <a:solidFill>
                  <a:srgbClr val="002060"/>
                </a:solidFill>
              </a:rPr>
              <a:t>, and the scenic Bray Head Cliff Walk. It is well served by numerous bus routes, with Greystones DART station located approximately one </a:t>
            </a:r>
            <a:r>
              <a:rPr lang="en-US" sz="1050" dirty="0" err="1">
                <a:solidFill>
                  <a:srgbClr val="002060"/>
                </a:solidFill>
              </a:rPr>
              <a:t>kilometre</a:t>
            </a:r>
            <a:r>
              <a:rPr lang="en-US" sz="1050" dirty="0">
                <a:solidFill>
                  <a:srgbClr val="002060"/>
                </a:solidFill>
              </a:rPr>
              <a:t> south, providing easy access to Dublin City Centre and surrounding areas.</a:t>
            </a:r>
          </a:p>
        </p:txBody>
      </p:sp>
      <p:pic>
        <p:nvPicPr>
          <p:cNvPr id="5" name="Picture 4">
            <a:extLst>
              <a:ext uri="{FF2B5EF4-FFF2-40B4-BE49-F238E27FC236}">
                <a16:creationId xmlns:a16="http://schemas.microsoft.com/office/drawing/2014/main" id="{A211DCE7-9945-EBE4-10F1-21AF4368E8DF}"/>
              </a:ext>
            </a:extLst>
          </p:cNvPr>
          <p:cNvPicPr>
            <a:picLocks noChangeAspect="1"/>
          </p:cNvPicPr>
          <p:nvPr/>
        </p:nvPicPr>
        <p:blipFill>
          <a:blip r:embed="rId4"/>
          <a:stretch>
            <a:fillRect/>
          </a:stretch>
        </p:blipFill>
        <p:spPr>
          <a:xfrm>
            <a:off x="412279" y="1178386"/>
            <a:ext cx="6735115" cy="4042056"/>
          </a:xfrm>
          <a:prstGeom prst="rect">
            <a:avLst/>
          </a:prstGeom>
        </p:spPr>
      </p:pic>
      <p:pic>
        <p:nvPicPr>
          <p:cNvPr id="7" name="Picture 6">
            <a:extLst>
              <a:ext uri="{FF2B5EF4-FFF2-40B4-BE49-F238E27FC236}">
                <a16:creationId xmlns:a16="http://schemas.microsoft.com/office/drawing/2014/main" id="{7C902FD5-4A38-9ED6-71DB-357879C109A0}"/>
              </a:ext>
            </a:extLst>
          </p:cNvPr>
          <p:cNvPicPr>
            <a:picLocks noChangeAspect="1"/>
          </p:cNvPicPr>
          <p:nvPr/>
        </p:nvPicPr>
        <p:blipFill>
          <a:blip r:embed="rId5"/>
          <a:stretch>
            <a:fillRect/>
          </a:stretch>
        </p:blipFill>
        <p:spPr>
          <a:xfrm>
            <a:off x="385837" y="9417963"/>
            <a:ext cx="1360439" cy="534954"/>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443711"/>
          </a:xfrm>
        </p:spPr>
        <p:txBody>
          <a:bodyPr wrap="square" lIns="0" tIns="0" rIns="0" bIns="0" anchor="t">
            <a:spAutoFit/>
          </a:bodyPr>
          <a:lstStyle/>
          <a:p>
            <a:r>
              <a:rPr lang="en-US" dirty="0"/>
              <a:t>Unit 4, Block D, Marina Village, Greystones, Co. Wicklow</a:t>
            </a:r>
          </a:p>
          <a:p>
            <a:endParaRPr lang="en-US" dirty="0"/>
          </a:p>
        </p:txBody>
      </p:sp>
      <p:sp>
        <p:nvSpPr>
          <p:cNvPr id="4" name="TextBox 3">
            <a:extLst>
              <a:ext uri="{FF2B5EF4-FFF2-40B4-BE49-F238E27FC236}">
                <a16:creationId xmlns:a16="http://schemas.microsoft.com/office/drawing/2014/main" id="{10E0AB1F-8479-BADE-81A9-49E159E3D769}"/>
              </a:ext>
            </a:extLst>
          </p:cNvPr>
          <p:cNvSpPr txBox="1"/>
          <p:nvPr/>
        </p:nvSpPr>
        <p:spPr>
          <a:xfrm>
            <a:off x="425301" y="7078936"/>
            <a:ext cx="324085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Service Charge </a:t>
            </a:r>
          </a:p>
          <a:p>
            <a:pPr>
              <a:spcAft>
                <a:spcPts val="600"/>
              </a:spcAft>
            </a:pPr>
            <a:r>
              <a:rPr lang="en-US" sz="1200" dirty="0">
                <a:solidFill>
                  <a:srgbClr val="002060"/>
                </a:solidFill>
              </a:rPr>
              <a:t>Service Charge for this property is approximately €1.12 per </a:t>
            </a:r>
            <a:r>
              <a:rPr lang="en-US" sz="1200" dirty="0" err="1">
                <a:solidFill>
                  <a:srgbClr val="002060"/>
                </a:solidFill>
              </a:rPr>
              <a:t>sq.ft</a:t>
            </a:r>
            <a:r>
              <a:rPr lang="en-US" sz="1200" dirty="0">
                <a:solidFill>
                  <a:srgbClr val="002060"/>
                </a:solidFill>
              </a:rPr>
              <a:t>.</a:t>
            </a:r>
          </a:p>
        </p:txBody>
      </p:sp>
      <p:sp>
        <p:nvSpPr>
          <p:cNvPr id="6" name="TextBox 5">
            <a:extLst>
              <a:ext uri="{FF2B5EF4-FFF2-40B4-BE49-F238E27FC236}">
                <a16:creationId xmlns:a16="http://schemas.microsoft.com/office/drawing/2014/main" id="{4B046339-109C-FEBE-374E-FBFD58E3571B}"/>
              </a:ext>
            </a:extLst>
          </p:cNvPr>
          <p:cNvSpPr txBox="1"/>
          <p:nvPr/>
        </p:nvSpPr>
        <p:spPr>
          <a:xfrm>
            <a:off x="425301" y="5122966"/>
            <a:ext cx="3385510" cy="18158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Property Description</a:t>
            </a:r>
            <a:endParaRPr lang="en-US" sz="1200" dirty="0">
              <a:solidFill>
                <a:srgbClr val="002060"/>
              </a:solidFill>
            </a:endParaRPr>
          </a:p>
          <a:p>
            <a:pPr>
              <a:spcAft>
                <a:spcPts val="600"/>
              </a:spcAft>
            </a:pPr>
            <a:r>
              <a:rPr lang="en-US" sz="1200" dirty="0">
                <a:solidFill>
                  <a:srgbClr val="002060"/>
                </a:solidFill>
              </a:rPr>
              <a:t>The unit extends to 1,690 sq ft. (157 </a:t>
            </a:r>
            <a:r>
              <a:rPr lang="en-US" sz="1200" dirty="0" err="1">
                <a:solidFill>
                  <a:srgbClr val="002060"/>
                </a:solidFill>
              </a:rPr>
              <a:t>sq.m</a:t>
            </a:r>
            <a:r>
              <a:rPr lang="en-US" sz="1200">
                <a:solidFill>
                  <a:srgbClr val="002060"/>
                </a:solidFill>
              </a:rPr>
              <a:t>.) </a:t>
            </a:r>
            <a:r>
              <a:rPr lang="en-US" sz="1200" dirty="0">
                <a:solidFill>
                  <a:srgbClr val="002060"/>
                </a:solidFill>
              </a:rPr>
              <a:t>Internally the unit is in white box condition, </a:t>
            </a:r>
          </a:p>
          <a:p>
            <a:pPr>
              <a:spcAft>
                <a:spcPts val="600"/>
              </a:spcAft>
            </a:pPr>
            <a:r>
              <a:rPr lang="en-US" sz="1200" dirty="0">
                <a:solidFill>
                  <a:srgbClr val="002060"/>
                </a:solidFill>
              </a:rPr>
              <a:t>with suspended ceilings recessed lighting and white painted walls. The unit </a:t>
            </a:r>
          </a:p>
          <a:p>
            <a:pPr>
              <a:spcAft>
                <a:spcPts val="600"/>
              </a:spcAft>
            </a:pPr>
            <a:r>
              <a:rPr lang="en-US" sz="1200" dirty="0">
                <a:solidFill>
                  <a:srgbClr val="002060"/>
                </a:solidFill>
              </a:rPr>
              <a:t>boasts a fully glazed shop front, ensuring abundant natural light. The unit has </a:t>
            </a:r>
          </a:p>
          <a:p>
            <a:pPr>
              <a:spcAft>
                <a:spcPts val="600"/>
              </a:spcAft>
            </a:pPr>
            <a:r>
              <a:rPr lang="en-US" sz="1200" dirty="0">
                <a:solidFill>
                  <a:srgbClr val="002060"/>
                </a:solidFill>
              </a:rPr>
              <a:t>potential to be split, subject to planning</a:t>
            </a:r>
          </a:p>
        </p:txBody>
      </p:sp>
      <p:sp>
        <p:nvSpPr>
          <p:cNvPr id="10" name="TextBox 9">
            <a:extLst>
              <a:ext uri="{FF2B5EF4-FFF2-40B4-BE49-F238E27FC236}">
                <a16:creationId xmlns:a16="http://schemas.microsoft.com/office/drawing/2014/main" id="{96BE666F-BBD7-4681-96F8-D14290BC66BE}"/>
              </a:ext>
            </a:extLst>
          </p:cNvPr>
          <p:cNvSpPr txBox="1"/>
          <p:nvPr/>
        </p:nvSpPr>
        <p:spPr>
          <a:xfrm>
            <a:off x="425301" y="7832959"/>
            <a:ext cx="3136658"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Amenity Charge</a:t>
            </a:r>
          </a:p>
          <a:p>
            <a:pPr>
              <a:spcAft>
                <a:spcPts val="600"/>
              </a:spcAft>
            </a:pPr>
            <a:r>
              <a:rPr lang="en-US" sz="1200" dirty="0">
                <a:solidFill>
                  <a:srgbClr val="002060"/>
                </a:solidFill>
              </a:rPr>
              <a:t>The amenity charge is approximately €1.00 per </a:t>
            </a:r>
            <a:r>
              <a:rPr lang="en-US" sz="1200" dirty="0" err="1">
                <a:solidFill>
                  <a:srgbClr val="002060"/>
                </a:solidFill>
              </a:rPr>
              <a:t>sq.ft</a:t>
            </a:r>
            <a:r>
              <a:rPr lang="en-US" sz="1200" dirty="0">
                <a:solidFill>
                  <a:srgbClr val="002060"/>
                </a:solidFill>
              </a:rPr>
              <a:t>.</a:t>
            </a:r>
          </a:p>
        </p:txBody>
      </p:sp>
      <p:sp>
        <p:nvSpPr>
          <p:cNvPr id="11" name="TextBox 10">
            <a:extLst>
              <a:ext uri="{FF2B5EF4-FFF2-40B4-BE49-F238E27FC236}">
                <a16:creationId xmlns:a16="http://schemas.microsoft.com/office/drawing/2014/main" id="{F2DCF9EC-DE19-933A-FD41-22C95DDF923F}"/>
              </a:ext>
            </a:extLst>
          </p:cNvPr>
          <p:cNvSpPr txBox="1"/>
          <p:nvPr/>
        </p:nvSpPr>
        <p:spPr>
          <a:xfrm>
            <a:off x="4167334" y="5122966"/>
            <a:ext cx="291926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Rent</a:t>
            </a:r>
          </a:p>
          <a:p>
            <a:pPr>
              <a:spcAft>
                <a:spcPts val="600"/>
              </a:spcAft>
            </a:pPr>
            <a:r>
              <a:rPr lang="en-US" sz="1200" dirty="0">
                <a:solidFill>
                  <a:srgbClr val="002060"/>
                </a:solidFill>
              </a:rPr>
              <a:t>Rent is on application.</a:t>
            </a:r>
          </a:p>
          <a:p>
            <a:pPr>
              <a:spcAft>
                <a:spcPts val="600"/>
              </a:spcAft>
            </a:pPr>
            <a:endParaRPr lang="en-US" sz="1200" dirty="0"/>
          </a:p>
        </p:txBody>
      </p:sp>
      <p:sp>
        <p:nvSpPr>
          <p:cNvPr id="12" name="TextBox 11">
            <a:extLst>
              <a:ext uri="{FF2B5EF4-FFF2-40B4-BE49-F238E27FC236}">
                <a16:creationId xmlns:a16="http://schemas.microsoft.com/office/drawing/2014/main" id="{DF5A6A43-E14F-3998-77EE-650951B2415E}"/>
              </a:ext>
            </a:extLst>
          </p:cNvPr>
          <p:cNvSpPr txBox="1"/>
          <p:nvPr/>
        </p:nvSpPr>
        <p:spPr>
          <a:xfrm>
            <a:off x="4167334" y="5720716"/>
            <a:ext cx="323650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Viewings</a:t>
            </a:r>
          </a:p>
          <a:p>
            <a:pPr>
              <a:spcAft>
                <a:spcPts val="600"/>
              </a:spcAft>
            </a:pPr>
            <a:r>
              <a:rPr lang="en-US" sz="1200" dirty="0">
                <a:solidFill>
                  <a:srgbClr val="002060"/>
                </a:solidFill>
              </a:rPr>
              <a:t>Strictly by appointment only through sole leasing agents Cushman &amp; Wakefield.</a:t>
            </a:r>
          </a:p>
        </p:txBody>
      </p:sp>
      <p:sp>
        <p:nvSpPr>
          <p:cNvPr id="14" name="TextBox 13">
            <a:extLst>
              <a:ext uri="{FF2B5EF4-FFF2-40B4-BE49-F238E27FC236}">
                <a16:creationId xmlns:a16="http://schemas.microsoft.com/office/drawing/2014/main" id="{6E41D27F-24AD-252C-F559-E78BA5DA3556}"/>
              </a:ext>
            </a:extLst>
          </p:cNvPr>
          <p:cNvSpPr txBox="1"/>
          <p:nvPr/>
        </p:nvSpPr>
        <p:spPr>
          <a:xfrm>
            <a:off x="425301" y="9465795"/>
            <a:ext cx="2903738"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BER:</a:t>
            </a:r>
          </a:p>
        </p:txBody>
      </p:sp>
      <p:sp>
        <p:nvSpPr>
          <p:cNvPr id="2" name="TextBox 1">
            <a:extLst>
              <a:ext uri="{FF2B5EF4-FFF2-40B4-BE49-F238E27FC236}">
                <a16:creationId xmlns:a16="http://schemas.microsoft.com/office/drawing/2014/main" id="{EAC11D21-1D5F-803E-59ED-820405B09C03}"/>
              </a:ext>
            </a:extLst>
          </p:cNvPr>
          <p:cNvSpPr txBox="1"/>
          <p:nvPr/>
        </p:nvSpPr>
        <p:spPr>
          <a:xfrm>
            <a:off x="425301" y="8542465"/>
            <a:ext cx="2903738" cy="923330"/>
          </a:xfrm>
          <a:prstGeom prst="rect">
            <a:avLst/>
          </a:prstGeom>
          <a:noFill/>
        </p:spPr>
        <p:txBody>
          <a:bodyPr wrap="square" lIns="0" tIns="0" rIns="0" bIns="0" rtlCol="0">
            <a:spAutoFit/>
          </a:bodyPr>
          <a:lstStyle/>
          <a:p>
            <a:pPr>
              <a:spcAft>
                <a:spcPts val="600"/>
              </a:spcAft>
            </a:pPr>
            <a:r>
              <a:rPr lang="en-US" sz="1400" b="1" dirty="0">
                <a:solidFill>
                  <a:srgbClr val="002060"/>
                </a:solidFill>
              </a:rPr>
              <a:t>Rates</a:t>
            </a:r>
          </a:p>
          <a:p>
            <a:pPr>
              <a:spcAft>
                <a:spcPts val="600"/>
              </a:spcAft>
            </a:pPr>
            <a:r>
              <a:rPr lang="en-US" sz="1200" dirty="0">
                <a:solidFill>
                  <a:srgbClr val="002060"/>
                </a:solidFill>
              </a:rPr>
              <a:t>Commercial rates for this property are available on enquiry</a:t>
            </a:r>
          </a:p>
          <a:p>
            <a:pPr>
              <a:spcAft>
                <a:spcPts val="600"/>
              </a:spcAft>
            </a:pPr>
            <a:endParaRPr lang="en-US" sz="1200" dirty="0" err="1"/>
          </a:p>
        </p:txBody>
      </p:sp>
      <p:pic>
        <p:nvPicPr>
          <p:cNvPr id="7" name="Picture 6">
            <a:extLst>
              <a:ext uri="{FF2B5EF4-FFF2-40B4-BE49-F238E27FC236}">
                <a16:creationId xmlns:a16="http://schemas.microsoft.com/office/drawing/2014/main" id="{07F739F2-3690-0F88-6D07-E330424809C8}"/>
              </a:ext>
            </a:extLst>
          </p:cNvPr>
          <p:cNvPicPr>
            <a:picLocks noChangeAspect="1"/>
          </p:cNvPicPr>
          <p:nvPr/>
        </p:nvPicPr>
        <p:blipFill>
          <a:blip r:embed="rId2"/>
          <a:stretch>
            <a:fillRect/>
          </a:stretch>
        </p:blipFill>
        <p:spPr>
          <a:xfrm>
            <a:off x="398100" y="1170292"/>
            <a:ext cx="6763474" cy="3792919"/>
          </a:xfrm>
          <a:prstGeom prst="rect">
            <a:avLst/>
          </a:prstGeom>
        </p:spPr>
      </p:pic>
      <p:pic>
        <p:nvPicPr>
          <p:cNvPr id="9" name="Picture 8">
            <a:extLst>
              <a:ext uri="{FF2B5EF4-FFF2-40B4-BE49-F238E27FC236}">
                <a16:creationId xmlns:a16="http://schemas.microsoft.com/office/drawing/2014/main" id="{98783BB0-FE39-C17A-0E06-BD16A19100A6}"/>
              </a:ext>
            </a:extLst>
          </p:cNvPr>
          <p:cNvPicPr>
            <a:picLocks noChangeAspect="1"/>
          </p:cNvPicPr>
          <p:nvPr/>
        </p:nvPicPr>
        <p:blipFill>
          <a:blip r:embed="rId3"/>
          <a:stretch>
            <a:fillRect/>
          </a:stretch>
        </p:blipFill>
        <p:spPr>
          <a:xfrm>
            <a:off x="1462905" y="9306040"/>
            <a:ext cx="1360439" cy="534954"/>
          </a:xfrm>
          <a:prstGeom prst="rect">
            <a:avLst/>
          </a:prstGeom>
        </p:spPr>
      </p:pic>
      <p:sp>
        <p:nvSpPr>
          <p:cNvPr id="15" name="TextBox 14">
            <a:extLst>
              <a:ext uri="{FF2B5EF4-FFF2-40B4-BE49-F238E27FC236}">
                <a16:creationId xmlns:a16="http://schemas.microsoft.com/office/drawing/2014/main" id="{66548B0F-DCAE-7751-30CB-90190C6E8F27}"/>
              </a:ext>
            </a:extLst>
          </p:cNvPr>
          <p:cNvSpPr txBox="1"/>
          <p:nvPr/>
        </p:nvSpPr>
        <p:spPr>
          <a:xfrm>
            <a:off x="5289451" y="7880744"/>
            <a:ext cx="1642403" cy="1154162"/>
          </a:xfrm>
          <a:prstGeom prst="rect">
            <a:avLst/>
          </a:prstGeom>
          <a:noFill/>
        </p:spPr>
        <p:txBody>
          <a:bodyPr wrap="square" lIns="0" tIns="0" rIns="0" bIns="0" rtlCol="0">
            <a:spAutoFit/>
          </a:bodyPr>
          <a:lstStyle/>
          <a:p>
            <a:pPr>
              <a:spcAft>
                <a:spcPts val="600"/>
              </a:spcAft>
            </a:pPr>
            <a:r>
              <a:rPr lang="en-US" sz="1000" b="1" dirty="0"/>
              <a:t>Cushman &amp; Wakefield</a:t>
            </a:r>
          </a:p>
          <a:p>
            <a:pPr>
              <a:spcAft>
                <a:spcPts val="600"/>
              </a:spcAft>
            </a:pPr>
            <a:r>
              <a:rPr lang="en-US" sz="1000" dirty="0"/>
              <a:t>2 Cumberland Place Fenian Street           Dublin 2</a:t>
            </a:r>
          </a:p>
          <a:p>
            <a:pPr>
              <a:spcAft>
                <a:spcPts val="600"/>
              </a:spcAft>
            </a:pPr>
            <a:r>
              <a:rPr lang="en-US" sz="1000" dirty="0"/>
              <a:t>Ireland </a:t>
            </a:r>
          </a:p>
          <a:p>
            <a:pPr>
              <a:spcAft>
                <a:spcPts val="600"/>
              </a:spcAft>
            </a:pPr>
            <a:r>
              <a:rPr lang="en-US" sz="1000" dirty="0"/>
              <a:t>+353 (0)1 639 9300</a:t>
            </a:r>
          </a:p>
        </p:txBody>
      </p:sp>
    </p:spTree>
    <p:extLst>
      <p:ext uri="{BB962C8B-B14F-4D97-AF65-F5344CB8AC3E}">
        <p14:creationId xmlns:p14="http://schemas.microsoft.com/office/powerpoint/2010/main" val="3506169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061FE460-236F-44FC-8996-B73966887A06}">
  <ds:schemaRefs>
    <ds:schemaRef ds:uri="http://schemas.microsoft.com/sharepoint/events"/>
  </ds:schemaRefs>
</ds:datastoreItem>
</file>

<file path=customXml/itemProps2.xml><?xml version="1.0" encoding="utf-8"?>
<ds:datastoreItem xmlns:ds="http://schemas.openxmlformats.org/officeDocument/2006/customXml" ds:itemID="{EB1110DA-7939-40A7-A26D-2AA3345891E2}">
  <ds:schemaRefs>
    <ds:schemaRef ds:uri="be51bc9f-3ca2-4786-94b0-d68ddb7bde26"/>
    <ds:schemaRef ds:uri="ed6d00fd-d6c7-4092-bd47-2e64effdc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223D567-59D0-4576-A5C2-26B6B11B9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 2024 Theme-SG</Template>
  <TotalTime>1382</TotalTime>
  <Words>364</Words>
  <Application>Microsoft Office PowerPoint</Application>
  <PresentationFormat>Custom</PresentationFormat>
  <Paragraphs>40</Paragraphs>
  <Slides>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Gotham Bold</vt:lpstr>
      <vt:lpstr>Gotham Book</vt:lpstr>
      <vt:lpstr>Arial</vt:lpstr>
      <vt:lpstr>Gotham Medium</vt:lpstr>
      <vt:lpstr>Gotham Black</vt:lpstr>
      <vt:lpstr>Main</vt:lpstr>
      <vt:lpstr>think-cell Slide</vt:lpstr>
      <vt:lpstr>Unit 3, Block D, Marina Village, Greystones, Co. Wicklow</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487</cp:revision>
  <dcterms:created xsi:type="dcterms:W3CDTF">2019-04-17T00:25:41Z</dcterms:created>
  <dcterms:modified xsi:type="dcterms:W3CDTF">2026-02-10T16:13:10Z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